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6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69CB8-F204-4D06-B913-C5A26A89888A}" type="datetimeFigureOut">
              <a:rPr lang="en-US" dirty="0"/>
              <a:t>11/7/2016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6E300-0A13-4A81-945A-7333C271A069}" type="datetimeFigureOut">
              <a:rPr lang="en-US" dirty="0"/>
              <a:t>11/7/2016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71962-1EA4-46E7-BCB0-F36CE46D1A59}" type="datetimeFigureOut">
              <a:rPr lang="en-US" dirty="0"/>
              <a:t>11/7/2016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BB376-B19C-488D-ABEB-03C7E6E9E3E0}" type="datetimeFigureOut">
              <a:rPr lang="en-US" dirty="0"/>
              <a:t>11/7/2016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37A9-119A-49DA-BD12-AAC58B377D80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F077B-A50F-4D64-8574-E2D6A98A5553}" type="datetimeFigureOut">
              <a:rPr lang="en-US" dirty="0"/>
              <a:t>11/7/2016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E2A62-1983-43A1-A163-D8AA46534C80}" type="datetimeFigureOut">
              <a:rPr lang="en-US" dirty="0"/>
              <a:t>11/7/2016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F3E3B-34E3-4345-B2A1-994B83598A9C}" type="datetimeFigureOut">
              <a:rPr lang="en-US" dirty="0"/>
              <a:t>11/7/2016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16C96-82A1-4D77-8ADA-627AC6FE3D65}" type="datetimeFigureOut">
              <a:rPr lang="en-US" dirty="0"/>
              <a:t>11/7/2016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02C1E-28F2-47E9-802D-339E64E2F920}" type="datetimeFigureOut">
              <a:rPr lang="en-US" dirty="0"/>
              <a:t>11/7/2016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4271A48-F18A-45B3-BC05-1E27DA3F88AF}" type="datetimeFigureOut">
              <a:rPr lang="en-US" dirty="0"/>
              <a:t>11/7/2016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747F8-9654-4282-85D2-65F41AAE7A75}" type="datetimeFigureOut">
              <a:rPr lang="en-US" dirty="0"/>
              <a:t>11/7/2016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DC5B261-8843-42D1-AAFC-05E20E2D9B97}" type="datetimeFigureOut">
              <a:rPr lang="en-US" dirty="0"/>
              <a:t>11/7/2016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Představení výstupů dotazníků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Strategický plán obce </a:t>
            </a:r>
            <a:r>
              <a:rPr lang="cs-CZ" dirty="0" err="1"/>
              <a:t>rohov</a:t>
            </a:r>
            <a:endParaRPr lang="cs-CZ" dirty="0"/>
          </a:p>
          <a:p>
            <a:r>
              <a:rPr lang="cs-CZ" dirty="0"/>
              <a:t>Jednání 7. listopadu 2016</a:t>
            </a:r>
          </a:p>
        </p:txBody>
      </p:sp>
    </p:spTree>
    <p:extLst>
      <p:ext uri="{BB962C8B-B14F-4D97-AF65-F5344CB8AC3E}">
        <p14:creationId xmlns:p14="http://schemas.microsoft.com/office/powerpoint/2010/main" val="6074714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Školství a vzdělávání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 </a:t>
            </a:r>
            <a:r>
              <a:rPr lang="cs-CZ" i="1" dirty="0"/>
              <a:t>Předškolní vzdělávání </a:t>
            </a:r>
            <a:endParaRPr lang="cs-CZ" dirty="0"/>
          </a:p>
          <a:p>
            <a:r>
              <a:rPr lang="cs-CZ" dirty="0"/>
              <a:t>Provoz</a:t>
            </a:r>
          </a:p>
          <a:p>
            <a:r>
              <a:rPr lang="cs-CZ" dirty="0"/>
              <a:t>S provozem školky je spokojeno 33 domácností z počtu odpovědí 41. </a:t>
            </a:r>
          </a:p>
          <a:p>
            <a:r>
              <a:rPr lang="cs-CZ" dirty="0"/>
              <a:t> </a:t>
            </a:r>
          </a:p>
          <a:p>
            <a:r>
              <a:rPr lang="cs-CZ" i="1" dirty="0"/>
              <a:t>Vhodnost a kapacita prostor</a:t>
            </a:r>
            <a:endParaRPr lang="cs-CZ" dirty="0"/>
          </a:p>
          <a:p>
            <a:r>
              <a:rPr lang="cs-CZ" dirty="0"/>
              <a:t>Celkem 47 domácností se vyjádřilo, že prostory pro školku jsou vhodné a kapacita dostačující. Celkem 5 domácností odpovědělo, že ne. </a:t>
            </a:r>
          </a:p>
        </p:txBody>
      </p:sp>
    </p:spTree>
    <p:extLst>
      <p:ext uri="{BB962C8B-B14F-4D97-AF65-F5344CB8AC3E}">
        <p14:creationId xmlns:p14="http://schemas.microsoft.com/office/powerpoint/2010/main" val="14370805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Školství a vzdělávání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 </a:t>
            </a:r>
            <a:r>
              <a:rPr lang="cs-CZ" i="1" dirty="0"/>
              <a:t>Předškolní vzdělávání </a:t>
            </a:r>
            <a:endParaRPr lang="cs-CZ" dirty="0"/>
          </a:p>
          <a:p>
            <a:r>
              <a:rPr lang="cs-CZ" i="1" dirty="0"/>
              <a:t>Bezbariérovost</a:t>
            </a:r>
            <a:endParaRPr lang="cs-CZ" dirty="0"/>
          </a:p>
          <a:p>
            <a:r>
              <a:rPr lang="cs-CZ" dirty="0"/>
              <a:t>Celkem 36 domácností se vyjádřilo kladně vzhledem k bezbariérovosti školky. Žádný domácnost neodpověděl, že ne. </a:t>
            </a:r>
          </a:p>
          <a:p>
            <a:r>
              <a:rPr lang="cs-CZ" i="1" dirty="0"/>
              <a:t>Inovace ve výuce</a:t>
            </a:r>
            <a:endParaRPr lang="cs-CZ" dirty="0"/>
          </a:p>
          <a:p>
            <a:r>
              <a:rPr lang="cs-CZ" dirty="0"/>
              <a:t>Inovace ve výuce by uvítalo 17 domácností, mezi nejčastější návrhy patřila výuka angličtiny. </a:t>
            </a:r>
          </a:p>
          <a:p>
            <a:r>
              <a:rPr lang="cs-CZ" i="1" dirty="0"/>
              <a:t>Více mimoškolních činností</a:t>
            </a:r>
            <a:endParaRPr lang="cs-CZ" dirty="0"/>
          </a:p>
          <a:p>
            <a:r>
              <a:rPr lang="cs-CZ" dirty="0"/>
              <a:t>24 respondentů by také uvítalo více mimoškolních činností. Jediným návrhem ale byla keramika. </a:t>
            </a:r>
          </a:p>
        </p:txBody>
      </p:sp>
    </p:spTree>
    <p:extLst>
      <p:ext uri="{BB962C8B-B14F-4D97-AF65-F5344CB8AC3E}">
        <p14:creationId xmlns:p14="http://schemas.microsoft.com/office/powerpoint/2010/main" val="19708190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Školství a vzdělávání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 </a:t>
            </a:r>
            <a:r>
              <a:rPr lang="cs-CZ" i="1" dirty="0"/>
              <a:t>Základní vzdělávání</a:t>
            </a:r>
            <a:endParaRPr lang="cs-CZ" dirty="0"/>
          </a:p>
          <a:p>
            <a:r>
              <a:rPr lang="cs-CZ" dirty="0"/>
              <a:t>Spokojnost s výukou</a:t>
            </a:r>
          </a:p>
          <a:p>
            <a:r>
              <a:rPr lang="cs-CZ" dirty="0"/>
              <a:t>Celkem 41 domácností je spokojeno s výukou, 25 domácností uvedlo, že ne, zbytek se nevyjádřil. </a:t>
            </a:r>
          </a:p>
          <a:p>
            <a:r>
              <a:rPr lang="cs-CZ" i="1" dirty="0"/>
              <a:t>Spokojenost s prostředím</a:t>
            </a:r>
            <a:endParaRPr lang="cs-CZ" dirty="0"/>
          </a:p>
          <a:p>
            <a:r>
              <a:rPr lang="cs-CZ" dirty="0"/>
              <a:t>S prostředím je spokojeno 47 domácností, 5 domácností uvedlo ne, zbytek se nevyjádřil. </a:t>
            </a:r>
          </a:p>
          <a:p>
            <a:r>
              <a:rPr lang="cs-CZ" dirty="0"/>
              <a:t>Žádné jiné informace domácnosti neuvedli. </a:t>
            </a:r>
          </a:p>
          <a:p>
            <a:r>
              <a:rPr lang="cs-CZ" i="1" dirty="0"/>
              <a:t>Vhodnost zřízení 1. stupně vzdělávání</a:t>
            </a:r>
            <a:endParaRPr lang="cs-CZ" dirty="0"/>
          </a:p>
          <a:p>
            <a:r>
              <a:rPr lang="cs-CZ" dirty="0"/>
              <a:t>Celkem 27 domácností uvedlo, že by uvítalo zřízení 1. stupně vzdělávání, 15 uvedlo, že ne, zbytek se nevyjádřil. </a:t>
            </a:r>
          </a:p>
          <a:p>
            <a:r>
              <a:rPr lang="cs-CZ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8977363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Sakrální stavby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97280" y="1818025"/>
            <a:ext cx="10058400" cy="4023360"/>
          </a:xfrm>
        </p:spPr>
        <p:txBody>
          <a:bodyPr>
            <a:normAutofit/>
          </a:bodyPr>
          <a:lstStyle/>
          <a:p>
            <a:r>
              <a:rPr lang="cs-CZ" dirty="0"/>
              <a:t> </a:t>
            </a:r>
            <a:r>
              <a:rPr lang="cs-CZ" i="1" dirty="0"/>
              <a:t>Co zlepšit</a:t>
            </a:r>
            <a:endParaRPr lang="cs-CZ" dirty="0"/>
          </a:p>
          <a:p>
            <a:pPr lvl="0"/>
            <a:r>
              <a:rPr lang="cs-CZ" i="1" dirty="0"/>
              <a:t>Péče o chodníky</a:t>
            </a:r>
          </a:p>
          <a:p>
            <a:pPr lvl="0"/>
            <a:r>
              <a:rPr lang="cs-CZ" i="1" dirty="0"/>
              <a:t>Opravit hodiny</a:t>
            </a:r>
          </a:p>
          <a:p>
            <a:pPr lvl="0"/>
            <a:r>
              <a:rPr lang="cs-CZ" dirty="0"/>
              <a:t>Pravidelnější údržba</a:t>
            </a:r>
          </a:p>
          <a:p>
            <a:pPr lvl="0"/>
            <a:r>
              <a:rPr lang="cs-CZ" dirty="0"/>
              <a:t>Opravit kostel v Sudicích</a:t>
            </a:r>
          </a:p>
          <a:p>
            <a:pPr lvl="0"/>
            <a:r>
              <a:rPr lang="cs-CZ" dirty="0"/>
              <a:t>Nový zvon do kaple</a:t>
            </a:r>
          </a:p>
          <a:p>
            <a:r>
              <a:rPr lang="cs-CZ" dirty="0"/>
              <a:t> </a:t>
            </a:r>
          </a:p>
          <a:p>
            <a:r>
              <a:rPr lang="cs-CZ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8214049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Sakrální stavby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97280" y="1818025"/>
            <a:ext cx="10058400" cy="4023360"/>
          </a:xfrm>
        </p:spPr>
        <p:txBody>
          <a:bodyPr>
            <a:normAutofit fontScale="92500" lnSpcReduction="20000"/>
          </a:bodyPr>
          <a:lstStyle/>
          <a:p>
            <a:r>
              <a:rPr lang="cs-CZ" b="1" dirty="0"/>
              <a:t> </a:t>
            </a:r>
            <a:r>
              <a:rPr lang="cs-CZ" b="1" i="1" dirty="0"/>
              <a:t>Co zlepšit</a:t>
            </a:r>
            <a:endParaRPr lang="cs-CZ" b="1" dirty="0"/>
          </a:p>
          <a:p>
            <a:pPr lvl="0"/>
            <a:r>
              <a:rPr lang="cs-CZ" i="1" dirty="0"/>
              <a:t>Péče o chodníky</a:t>
            </a:r>
          </a:p>
          <a:p>
            <a:pPr lvl="0"/>
            <a:r>
              <a:rPr lang="cs-CZ" i="1" dirty="0"/>
              <a:t>Opravit hodiny</a:t>
            </a:r>
          </a:p>
          <a:p>
            <a:pPr lvl="0"/>
            <a:r>
              <a:rPr lang="cs-CZ" dirty="0"/>
              <a:t>Pravidelnější údržba</a:t>
            </a:r>
          </a:p>
          <a:p>
            <a:pPr lvl="0"/>
            <a:r>
              <a:rPr lang="cs-CZ" dirty="0"/>
              <a:t>Opravit kostel v Sudicích</a:t>
            </a:r>
          </a:p>
          <a:p>
            <a:pPr lvl="0"/>
            <a:r>
              <a:rPr lang="cs-CZ" dirty="0"/>
              <a:t>Nový zvon do kaple</a:t>
            </a:r>
          </a:p>
          <a:p>
            <a:r>
              <a:rPr lang="cs-CZ" b="1" dirty="0"/>
              <a:t> </a:t>
            </a:r>
            <a:r>
              <a:rPr lang="cs-CZ" b="1" i="1" dirty="0"/>
              <a:t>Co vybudovat</a:t>
            </a:r>
            <a:endParaRPr lang="cs-CZ" b="1" dirty="0"/>
          </a:p>
          <a:p>
            <a:pPr lvl="0"/>
            <a:r>
              <a:rPr lang="cs-CZ" dirty="0"/>
              <a:t>Hřbitov</a:t>
            </a:r>
          </a:p>
          <a:p>
            <a:pPr lvl="0"/>
            <a:r>
              <a:rPr lang="cs-CZ" dirty="0"/>
              <a:t>Křížová cesta</a:t>
            </a:r>
          </a:p>
          <a:p>
            <a:pPr lvl="0"/>
            <a:r>
              <a:rPr lang="cs-CZ" dirty="0"/>
              <a:t>Kaple Sv. Urbana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65643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Bydlení, nebytové prostory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97280" y="1818025"/>
            <a:ext cx="10058400" cy="4023360"/>
          </a:xfrm>
        </p:spPr>
        <p:txBody>
          <a:bodyPr>
            <a:normAutofit/>
          </a:bodyPr>
          <a:lstStyle/>
          <a:p>
            <a:r>
              <a:rPr lang="cs-CZ" dirty="0"/>
              <a:t> </a:t>
            </a:r>
            <a:r>
              <a:rPr lang="cs-CZ" b="1" i="1" dirty="0"/>
              <a:t>Budova bývalého OU</a:t>
            </a:r>
            <a:endParaRPr lang="cs-CZ" b="1" dirty="0"/>
          </a:p>
          <a:p>
            <a:r>
              <a:rPr lang="cs-CZ" b="1" dirty="0"/>
              <a:t> </a:t>
            </a:r>
            <a:r>
              <a:rPr lang="cs-CZ" b="1" i="1" dirty="0"/>
              <a:t>Přebudování na malometrážní byty pro seniory</a:t>
            </a:r>
            <a:endParaRPr lang="cs-CZ" b="1" dirty="0"/>
          </a:p>
          <a:p>
            <a:r>
              <a:rPr lang="cs-CZ" dirty="0"/>
              <a:t>V rámci této otázky odpovědělo 39 domácností, že by uvítali tuto variantu přebudování bývalé budovy OU. 20 domácností řeklo ne, zbytek se nevyjádřil. Několik domácností navrhlo celou stavbu demolovat. </a:t>
            </a:r>
          </a:p>
          <a:p>
            <a:r>
              <a:rPr lang="cs-CZ" b="1" i="1" dirty="0"/>
              <a:t>Přebudování na malometrážní byty pro mladé</a:t>
            </a:r>
            <a:endParaRPr lang="cs-CZ" b="1" dirty="0"/>
          </a:p>
          <a:p>
            <a:r>
              <a:rPr lang="cs-CZ" dirty="0"/>
              <a:t>Jiná situace byla u této varianty, kdy 58 domácností souhlasí s touto variantou, přičemž 18 domácností řeklo ne a zbytek se nevyjádřil. </a:t>
            </a:r>
          </a:p>
          <a:p>
            <a:r>
              <a:rPr lang="cs-CZ" dirty="0"/>
              <a:t> 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113180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Bydlení, nebytové prostory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97280" y="1818025"/>
            <a:ext cx="10058400" cy="4023360"/>
          </a:xfrm>
        </p:spPr>
        <p:txBody>
          <a:bodyPr>
            <a:normAutofit/>
          </a:bodyPr>
          <a:lstStyle/>
          <a:p>
            <a:r>
              <a:rPr lang="cs-CZ" b="1" dirty="0"/>
              <a:t> </a:t>
            </a:r>
            <a:r>
              <a:rPr lang="cs-CZ" b="1" i="1" dirty="0"/>
              <a:t>Stavební pozemky</a:t>
            </a:r>
            <a:endParaRPr lang="cs-CZ" b="1" dirty="0"/>
          </a:p>
          <a:p>
            <a:r>
              <a:rPr lang="cs-CZ" dirty="0"/>
              <a:t>Zájem o pozemek pro stavbu RD</a:t>
            </a:r>
          </a:p>
          <a:p>
            <a:r>
              <a:rPr lang="cs-CZ" dirty="0"/>
              <a:t>Na tuto otázku odpovědělo kladně 9 domácností. </a:t>
            </a:r>
          </a:p>
          <a:p>
            <a:r>
              <a:rPr lang="cs-CZ" b="1" i="1" dirty="0"/>
              <a:t>Nabídka pozemku k prodeji</a:t>
            </a:r>
            <a:endParaRPr lang="cs-CZ" b="1" dirty="0"/>
          </a:p>
          <a:p>
            <a:r>
              <a:rPr lang="cs-CZ" dirty="0"/>
              <a:t>Dva domácnosti se vyjádřili, že by nabídli pozemky k prodeji pro stavbu rodinných domů. </a:t>
            </a:r>
          </a:p>
          <a:p>
            <a:r>
              <a:rPr lang="cs-CZ" dirty="0"/>
              <a:t>Budova domu služeb</a:t>
            </a:r>
            <a:endParaRPr lang="cs-CZ" b="1" dirty="0"/>
          </a:p>
          <a:p>
            <a:r>
              <a:rPr lang="cs-CZ" b="1" i="1" dirty="0"/>
              <a:t>Nástavba s podkrovními byty</a:t>
            </a:r>
            <a:endParaRPr lang="cs-CZ" b="1" dirty="0"/>
          </a:p>
          <a:p>
            <a:r>
              <a:rPr lang="cs-CZ" dirty="0"/>
              <a:t>Nástavbu s podkrovními byty by uvítalo 69 domácností, 21 odpověděli ne, zbytek se nevyjádřil.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787681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Bydlení, nebytové prostory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97280" y="1818025"/>
            <a:ext cx="10058400" cy="4023360"/>
          </a:xfrm>
        </p:spPr>
        <p:txBody>
          <a:bodyPr>
            <a:normAutofit/>
          </a:bodyPr>
          <a:lstStyle/>
          <a:p>
            <a:r>
              <a:rPr lang="cs-CZ" b="1" dirty="0"/>
              <a:t> </a:t>
            </a:r>
            <a:r>
              <a:rPr lang="cs-CZ" b="1" i="1" dirty="0"/>
              <a:t>Rekonstrukce sklepních prostor – návrh využití</a:t>
            </a:r>
            <a:endParaRPr lang="cs-CZ" b="1" dirty="0"/>
          </a:p>
          <a:p>
            <a:r>
              <a:rPr lang="cs-CZ" dirty="0"/>
              <a:t>Využití sklepních prostor vidí domácnosti např. </a:t>
            </a:r>
          </a:p>
          <a:p>
            <a:r>
              <a:rPr lang="cs-CZ" dirty="0"/>
              <a:t>v ubytovně pro turisty, </a:t>
            </a:r>
          </a:p>
          <a:p>
            <a:r>
              <a:rPr lang="cs-CZ" dirty="0"/>
              <a:t>manikúra, pedikúra, </a:t>
            </a:r>
          </a:p>
          <a:p>
            <a:r>
              <a:rPr lang="cs-CZ" dirty="0"/>
              <a:t>posilovna (v 6 případech), </a:t>
            </a:r>
          </a:p>
          <a:p>
            <a:r>
              <a:rPr lang="cs-CZ" dirty="0"/>
              <a:t>hudební zkušebna, </a:t>
            </a:r>
          </a:p>
          <a:p>
            <a:r>
              <a:rPr lang="cs-CZ" dirty="0"/>
              <a:t>klubovna pro více cílových skupin, </a:t>
            </a:r>
          </a:p>
          <a:p>
            <a:r>
              <a:rPr lang="cs-CZ" dirty="0"/>
              <a:t>bowling. 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391389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Komunikace s úřadem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97280" y="1818025"/>
            <a:ext cx="10058400" cy="4023360"/>
          </a:xfrm>
        </p:spPr>
        <p:txBody>
          <a:bodyPr>
            <a:normAutofit/>
          </a:bodyPr>
          <a:lstStyle/>
          <a:p>
            <a:r>
              <a:rPr lang="cs-CZ" b="1" dirty="0"/>
              <a:t> </a:t>
            </a:r>
            <a:r>
              <a:rPr lang="cs-CZ" dirty="0"/>
              <a:t> </a:t>
            </a:r>
            <a:r>
              <a:rPr lang="cs-CZ" b="1" i="1" dirty="0" err="1"/>
              <a:t>Rohovský</a:t>
            </a:r>
            <a:r>
              <a:rPr lang="cs-CZ" b="1" i="1" dirty="0"/>
              <a:t> zpravodaj</a:t>
            </a:r>
            <a:endParaRPr lang="cs-CZ" b="1" dirty="0"/>
          </a:p>
          <a:p>
            <a:r>
              <a:rPr lang="cs-CZ" dirty="0"/>
              <a:t>69 domácností uvedlo, že </a:t>
            </a:r>
            <a:r>
              <a:rPr lang="cs-CZ" dirty="0" err="1"/>
              <a:t>Rohovský</a:t>
            </a:r>
            <a:r>
              <a:rPr lang="cs-CZ" dirty="0"/>
              <a:t> zpravodaj má dostatečný obsah i formát, nicméně by uvítali, kdyby byl barevný (v 15 odpovědích). </a:t>
            </a:r>
          </a:p>
          <a:p>
            <a:r>
              <a:rPr lang="cs-CZ" dirty="0"/>
              <a:t>Inovace</a:t>
            </a:r>
          </a:p>
          <a:p>
            <a:r>
              <a:rPr lang="cs-CZ" dirty="0"/>
              <a:t>Za inovativní považují respondenti ve 4 případech právě barevnost, dále umístění křížovek a informací o službách v okolí. </a:t>
            </a:r>
          </a:p>
          <a:p>
            <a:r>
              <a:rPr lang="cs-CZ" b="1" i="1" dirty="0"/>
              <a:t>Zasílání zpráv prostřednictvím SMS</a:t>
            </a:r>
            <a:endParaRPr lang="cs-CZ" b="1" dirty="0"/>
          </a:p>
          <a:p>
            <a:r>
              <a:rPr lang="cs-CZ" dirty="0"/>
              <a:t>Zasílání zpráva prostřednictvím SMS by uvítalo 26 domácností, 31 domácností tento návrh odmítlo, chtěli by zasílat informace prostřednictvím e-mailu a to v 11 případech. 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12175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Komunikace s úřadem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97280" y="1818025"/>
            <a:ext cx="10058400" cy="4023360"/>
          </a:xfrm>
        </p:spPr>
        <p:txBody>
          <a:bodyPr>
            <a:normAutofit/>
          </a:bodyPr>
          <a:lstStyle/>
          <a:p>
            <a:r>
              <a:rPr lang="cs-CZ" dirty="0"/>
              <a:t>  </a:t>
            </a:r>
            <a:r>
              <a:rPr lang="cs-CZ" b="1" i="1" dirty="0" err="1"/>
              <a:t>Facebook</a:t>
            </a:r>
            <a:r>
              <a:rPr lang="cs-CZ" b="1" i="1" dirty="0"/>
              <a:t> obce</a:t>
            </a:r>
            <a:endParaRPr lang="cs-CZ" b="1" dirty="0"/>
          </a:p>
          <a:p>
            <a:r>
              <a:rPr lang="cs-CZ" dirty="0" err="1"/>
              <a:t>Facebook</a:t>
            </a:r>
            <a:r>
              <a:rPr lang="cs-CZ" dirty="0"/>
              <a:t> obce jako další informační médium by využilo 33 domácností, 15 domácností uvedlo ne. </a:t>
            </a:r>
          </a:p>
          <a:p>
            <a:r>
              <a:rPr lang="cs-CZ" dirty="0"/>
              <a:t> </a:t>
            </a:r>
          </a:p>
          <a:p>
            <a:r>
              <a:rPr lang="cs-CZ" b="1" i="1" dirty="0"/>
              <a:t>Místní rozhlas</a:t>
            </a:r>
          </a:p>
          <a:p>
            <a:r>
              <a:rPr lang="cs-CZ" dirty="0"/>
              <a:t>Místní rozhlas využívá jako informační zdroj 64 domácností, 13 uvedlo ne, ostatní se nevyjádřili. 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301990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Doprava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Spokojeno s autobusovou dopravou je 119 domácností, z celkového počtu 143, což činí 83,2 %. </a:t>
            </a:r>
          </a:p>
          <a:p>
            <a:r>
              <a:rPr lang="cs-CZ" dirty="0"/>
              <a:t> </a:t>
            </a:r>
          </a:p>
          <a:p>
            <a:r>
              <a:rPr lang="cs-CZ" dirty="0"/>
              <a:t>V oblasti cyklostezek se pro variantu A, tedy zřízení cyklostezky podél hlavní komunikace, vyjádřilo 73 domácností, což činí 51 %. </a:t>
            </a:r>
          </a:p>
          <a:p>
            <a:r>
              <a:rPr lang="cs-CZ" dirty="0"/>
              <a:t>Pro druhý návrh, tedy trasa vedená obnovou bývalého chodníku do Sudic bylo 77 domácností, což činí 54 %. </a:t>
            </a:r>
          </a:p>
          <a:p>
            <a:r>
              <a:rPr lang="cs-CZ" dirty="0"/>
              <a:t>Převis mezi odpověďmi je způsoben tím, že domácnosti mohli vybrat obě varianty. </a:t>
            </a:r>
          </a:p>
          <a:p>
            <a:r>
              <a:rPr lang="cs-CZ" dirty="0"/>
              <a:t>Celkem 92 domácností (což činí 64 %) se pak kladně vyjádřilo k cyklostezce Rohov-Strahovice, Kobeřice, </a:t>
            </a:r>
            <a:r>
              <a:rPr lang="cs-CZ" dirty="0" err="1"/>
              <a:t>Krzanowice</a:t>
            </a:r>
            <a:r>
              <a:rPr lang="cs-CZ" dirty="0"/>
              <a:t>, </a:t>
            </a:r>
            <a:r>
              <a:rPr lang="cs-CZ" dirty="0" err="1"/>
              <a:t>Scibrorycze</a:t>
            </a:r>
            <a:r>
              <a:rPr lang="cs-CZ" dirty="0"/>
              <a:t> </a:t>
            </a:r>
            <a:r>
              <a:rPr lang="cs-CZ" dirty="0" err="1"/>
              <a:t>Wielke</a:t>
            </a:r>
            <a:r>
              <a:rPr lang="cs-CZ" dirty="0"/>
              <a:t>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359968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Informační technologie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97280" y="1818025"/>
            <a:ext cx="10058400" cy="4023360"/>
          </a:xfrm>
        </p:spPr>
        <p:txBody>
          <a:bodyPr>
            <a:normAutofit/>
          </a:bodyPr>
          <a:lstStyle/>
          <a:p>
            <a:r>
              <a:rPr lang="cs-CZ" b="1" dirty="0"/>
              <a:t> </a:t>
            </a:r>
            <a:r>
              <a:rPr lang="cs-CZ" b="1" i="1" dirty="0"/>
              <a:t>Bezdrátový internet</a:t>
            </a:r>
            <a:endParaRPr lang="cs-CZ" b="1" dirty="0"/>
          </a:p>
          <a:p>
            <a:r>
              <a:rPr lang="cs-CZ" dirty="0"/>
              <a:t>Bezdrátový internet využívá 48 domácností a je s jeho fungováním spokojeno. 25 domácností uvedlo, že není spokojeno rychlostí připojení. </a:t>
            </a:r>
          </a:p>
          <a:p>
            <a:r>
              <a:rPr lang="cs-CZ" dirty="0"/>
              <a:t> </a:t>
            </a:r>
          </a:p>
          <a:p>
            <a:r>
              <a:rPr lang="cs-CZ" b="1" i="1" dirty="0"/>
              <a:t>Jiné technologie</a:t>
            </a:r>
            <a:endParaRPr lang="cs-CZ" b="1" dirty="0"/>
          </a:p>
          <a:p>
            <a:r>
              <a:rPr lang="cs-CZ" dirty="0"/>
              <a:t>Jako zkušenost s jinými technologiemi uvedl jeden respondent optický kabel</a:t>
            </a:r>
          </a:p>
        </p:txBody>
      </p:sp>
    </p:spTree>
    <p:extLst>
      <p:ext uri="{BB962C8B-B14F-4D97-AF65-F5344CB8AC3E}">
        <p14:creationId xmlns:p14="http://schemas.microsoft.com/office/powerpoint/2010/main" val="46214721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Odpadové hospodářství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97280" y="1818025"/>
            <a:ext cx="10058400" cy="4023360"/>
          </a:xfrm>
        </p:spPr>
        <p:txBody>
          <a:bodyPr>
            <a:normAutofit/>
          </a:bodyPr>
          <a:lstStyle/>
          <a:p>
            <a:r>
              <a:rPr lang="cs-CZ" b="1" dirty="0"/>
              <a:t> </a:t>
            </a:r>
            <a:r>
              <a:rPr lang="cs-CZ" b="1" i="1" dirty="0"/>
              <a:t>Funkční a dostačující sběrný dvůr</a:t>
            </a:r>
            <a:endParaRPr lang="cs-CZ" b="1" dirty="0"/>
          </a:p>
          <a:p>
            <a:r>
              <a:rPr lang="cs-CZ" dirty="0"/>
              <a:t>S fungováním sběrného dvora je spokojeno 75 domácností, 10 domácností spokojeno není, ostatní se nevyjádřili. </a:t>
            </a:r>
          </a:p>
          <a:p>
            <a:r>
              <a:rPr lang="cs-CZ" b="1" dirty="0"/>
              <a:t> </a:t>
            </a:r>
          </a:p>
          <a:p>
            <a:r>
              <a:rPr lang="cs-CZ" b="1" i="1" dirty="0"/>
              <a:t>Zlepšení sběrného dvora</a:t>
            </a:r>
            <a:endParaRPr lang="cs-CZ" b="1" dirty="0"/>
          </a:p>
          <a:p>
            <a:pPr lvl="0"/>
            <a:r>
              <a:rPr lang="cs-CZ" dirty="0"/>
              <a:t>Více pracovních dnů</a:t>
            </a:r>
          </a:p>
          <a:p>
            <a:pPr lvl="0"/>
            <a:r>
              <a:rPr lang="cs-CZ" dirty="0"/>
              <a:t>Nepořádek kolem sběrného dvora</a:t>
            </a:r>
          </a:p>
          <a:p>
            <a:pPr lvl="0"/>
            <a:r>
              <a:rPr lang="cs-CZ" dirty="0"/>
              <a:t>Daleko pro starší </a:t>
            </a:r>
            <a:r>
              <a:rPr lang="cs-CZ" dirty="0" err="1"/>
              <a:t>domácnosty</a:t>
            </a:r>
            <a:endParaRPr lang="cs-CZ" dirty="0"/>
          </a:p>
          <a:p>
            <a:pPr lvl="0"/>
            <a:r>
              <a:rPr lang="cs-CZ" dirty="0"/>
              <a:t>Prodloužení otevírací doby</a:t>
            </a:r>
          </a:p>
        </p:txBody>
      </p:sp>
    </p:spTree>
    <p:extLst>
      <p:ext uri="{BB962C8B-B14F-4D97-AF65-F5344CB8AC3E}">
        <p14:creationId xmlns:p14="http://schemas.microsoft.com/office/powerpoint/2010/main" val="18453326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Odpadové hospodářství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97280" y="1818025"/>
            <a:ext cx="10058400" cy="4023360"/>
          </a:xfrm>
        </p:spPr>
        <p:txBody>
          <a:bodyPr>
            <a:normAutofit/>
          </a:bodyPr>
          <a:lstStyle/>
          <a:p>
            <a:r>
              <a:rPr lang="cs-CZ" b="1" dirty="0"/>
              <a:t> </a:t>
            </a:r>
            <a:r>
              <a:rPr lang="cs-CZ" b="1" i="1" dirty="0"/>
              <a:t>Svoz odpadů dostačující, vhodný</a:t>
            </a:r>
            <a:endParaRPr lang="cs-CZ" b="1" dirty="0"/>
          </a:p>
          <a:p>
            <a:r>
              <a:rPr lang="cs-CZ" dirty="0"/>
              <a:t>Svoz odpadů považuje za dostačující a vhodný 74 domácností, 5 domácností by chtělo zlepšení či rozšíření a zbytek neodpověděl. </a:t>
            </a:r>
          </a:p>
          <a:p>
            <a:r>
              <a:rPr lang="cs-CZ" dirty="0"/>
              <a:t> </a:t>
            </a:r>
            <a:endParaRPr lang="cs-CZ" b="1" dirty="0"/>
          </a:p>
          <a:p>
            <a:r>
              <a:rPr lang="cs-CZ" b="1" i="1" dirty="0"/>
              <a:t>Rozšíření sběru separovaného odpadu o papír, textil, kompostéry na bio odpad</a:t>
            </a:r>
            <a:endParaRPr lang="cs-CZ" b="1" dirty="0"/>
          </a:p>
          <a:p>
            <a:r>
              <a:rPr lang="cs-CZ" dirty="0"/>
              <a:t>Rozšíření sběru separovaného odpadu o papír by uvítalo 50 domácností, o textil pak 56 domácností, kompostéry na bio odpad by uvítalo ve větší míře 60 domácností. </a:t>
            </a:r>
          </a:p>
        </p:txBody>
      </p:sp>
    </p:spTree>
    <p:extLst>
      <p:ext uri="{BB962C8B-B14F-4D97-AF65-F5344CB8AC3E}">
        <p14:creationId xmlns:p14="http://schemas.microsoft.com/office/powerpoint/2010/main" val="129322769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Zdravotní a sociální péče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97280" y="1818025"/>
            <a:ext cx="10058400" cy="4023360"/>
          </a:xfrm>
        </p:spPr>
        <p:txBody>
          <a:bodyPr>
            <a:normAutofit/>
          </a:bodyPr>
          <a:lstStyle/>
          <a:p>
            <a:r>
              <a:rPr lang="cs-CZ" b="1" dirty="0"/>
              <a:t> </a:t>
            </a:r>
            <a:r>
              <a:rPr lang="cs-CZ" dirty="0"/>
              <a:t>45 domácností považuje zdravotní péči v obci za dostačující, 48 domácností za nedostatečnou. Především by uvítali stomatologa a rehabilitaci, případně mimo zdravotnictví masáže.  </a:t>
            </a:r>
          </a:p>
          <a:p>
            <a:r>
              <a:rPr lang="cs-CZ" dirty="0"/>
              <a:t>Pediatrickou ambulanci by uvítalo 45 domácností, 20 domácností odpovědělo ne, zbytek se nevyjádřil. </a:t>
            </a:r>
          </a:p>
          <a:p>
            <a:r>
              <a:rPr lang="cs-CZ" dirty="0"/>
              <a:t> </a:t>
            </a:r>
          </a:p>
          <a:p>
            <a:r>
              <a:rPr lang="cs-CZ" b="1" dirty="0"/>
              <a:t>Sociální péče v obci</a:t>
            </a:r>
            <a:endParaRPr lang="cs-CZ" dirty="0"/>
          </a:p>
          <a:p>
            <a:r>
              <a:rPr lang="cs-CZ" dirty="0"/>
              <a:t>Celkem 50 domácností je v obci spokojeno s poskytováním sociálních služeb a souvisejících aktivit. 25 domácností uvedlo, že je nedostatečná. </a:t>
            </a:r>
          </a:p>
          <a:p>
            <a:r>
              <a:rPr lang="cs-CZ" b="1" dirty="0"/>
              <a:t>Obec Rohov má zpracován Střednědobý plán rozvoje sociálních služeb a souvisejících aktivit na období 2014 – 2017.  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0899104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Služby v obci, fungování obce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97280" y="1818025"/>
            <a:ext cx="10058400" cy="4023360"/>
          </a:xfrm>
        </p:spPr>
        <p:txBody>
          <a:bodyPr>
            <a:normAutofit lnSpcReduction="10000"/>
          </a:bodyPr>
          <a:lstStyle/>
          <a:p>
            <a:r>
              <a:rPr lang="cs-CZ" b="1" dirty="0"/>
              <a:t> Služby v obci</a:t>
            </a:r>
            <a:endParaRPr lang="cs-CZ" dirty="0"/>
          </a:p>
          <a:p>
            <a:r>
              <a:rPr lang="cs-CZ" dirty="0"/>
              <a:t>Služby v obci domácnosti zaměřily primárně na obchod, kde vyjádřily přání o prodloužení provozní doby, v jednom případě se objevil návrh na rozdělení na dopolední a odpolední hodiny. Celkem odpovědělo 68 domácností, že je spokojeno, což činí 40 % z celkového počtu odpovědí. </a:t>
            </a:r>
          </a:p>
          <a:p>
            <a:r>
              <a:rPr lang="cs-CZ" b="1" dirty="0"/>
              <a:t> </a:t>
            </a:r>
            <a:endParaRPr lang="cs-CZ" dirty="0"/>
          </a:p>
          <a:p>
            <a:r>
              <a:rPr lang="cs-CZ" b="1" dirty="0"/>
              <a:t>Fungování obce</a:t>
            </a:r>
            <a:endParaRPr lang="cs-CZ" dirty="0"/>
          </a:p>
          <a:p>
            <a:r>
              <a:rPr lang="cs-CZ" dirty="0"/>
              <a:t>S činností obecního úřadu je spokojeno 61 domácností, což činí 43 % z celku. S fungováním zastupitelstva obce je pak spokojeno 48 domácností. Jako připomínky uvádí domácnosti malou angažovanost na obecních akcích, nutnost hájit zájmy všech občanů, nesouhlas se starostou a některými dalšími zastupiteli, táhnout za jeden provaz. Dále je navrhována kontrola vykonávané práce a zlepšení plánování výdajů. Změna zastupitelstva a starosty se objevila v odpovědích 4x.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6607698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Propagace obce, investiční </a:t>
            </a:r>
            <a:r>
              <a:rPr lang="cs-CZ" dirty="0" err="1"/>
              <a:t>výstaba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97280" y="1818025"/>
            <a:ext cx="10058400" cy="4023360"/>
          </a:xfrm>
        </p:spPr>
        <p:txBody>
          <a:bodyPr>
            <a:normAutofit fontScale="92500" lnSpcReduction="10000"/>
          </a:bodyPr>
          <a:lstStyle/>
          <a:p>
            <a:r>
              <a:rPr lang="cs-CZ" b="1" dirty="0"/>
              <a:t> Propagace obce</a:t>
            </a:r>
            <a:endParaRPr lang="cs-CZ" dirty="0"/>
          </a:p>
          <a:p>
            <a:r>
              <a:rPr lang="cs-CZ" dirty="0"/>
              <a:t>Propagační materiály obce by uvítalo 31 domácností, jako návrh na změnu byla změna loga a pohlednice. </a:t>
            </a:r>
          </a:p>
          <a:p>
            <a:r>
              <a:rPr lang="cs-CZ" dirty="0"/>
              <a:t>S internetovými stránkami je spokojeno 42 domácností. 58 domácností uvedlo, že stránky jsou nedostatečné, neaktualizované, nepřehledné, případně nemoderní a zastaralé. </a:t>
            </a:r>
          </a:p>
          <a:p>
            <a:r>
              <a:rPr lang="cs-CZ" b="1" i="1" dirty="0"/>
              <a:t>Je zřejmé, že této oblasti bude zapotřebí se věnovat. </a:t>
            </a:r>
            <a:endParaRPr lang="cs-CZ" b="1" dirty="0"/>
          </a:p>
          <a:p>
            <a:r>
              <a:rPr lang="cs-CZ" b="1" dirty="0"/>
              <a:t>Investiční výstavba</a:t>
            </a:r>
            <a:endParaRPr lang="cs-CZ" dirty="0"/>
          </a:p>
          <a:p>
            <a:r>
              <a:rPr lang="cs-CZ" dirty="0"/>
              <a:t>Na tuto otázku odpověděli domácnosti, že by uvítali protipovodňová opatření, parkoviště, rekonstruovat dům služeb, čističku odpadních vod, stavební pozemky, řeznictví, pekárna. </a:t>
            </a:r>
          </a:p>
          <a:p>
            <a:r>
              <a:rPr lang="cs-CZ" dirty="0"/>
              <a:t>S návrhem na výstavbu hřbitova souhlasí 22 domácností, 75 domácností jej nepovažuje za důležitý. S rozhlednou by souhlasilo 37 domácností, 21 nesouhlasí.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6624355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Názory, náměty, připomínky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97280" y="1818025"/>
            <a:ext cx="10058400" cy="4023360"/>
          </a:xfrm>
        </p:spPr>
        <p:txBody>
          <a:bodyPr>
            <a:normAutofit fontScale="85000" lnSpcReduction="20000"/>
          </a:bodyPr>
          <a:lstStyle/>
          <a:p>
            <a:r>
              <a:rPr lang="cs-CZ" b="1" dirty="0"/>
              <a:t> Názory, náměty, připomínky</a:t>
            </a:r>
            <a:endParaRPr lang="cs-CZ" dirty="0"/>
          </a:p>
          <a:p>
            <a:pPr lvl="0"/>
            <a:r>
              <a:rPr lang="cs-CZ" dirty="0"/>
              <a:t>Dohled policie u přechodu u křižovatky</a:t>
            </a:r>
          </a:p>
          <a:p>
            <a:pPr lvl="0"/>
            <a:r>
              <a:rPr lang="cs-CZ" dirty="0"/>
              <a:t>Zlepšit kvalitu zvuku rozhlasového hlášení</a:t>
            </a:r>
          </a:p>
          <a:p>
            <a:pPr lvl="0"/>
            <a:r>
              <a:rPr lang="cs-CZ" dirty="0"/>
              <a:t>Starosta v pracovní době na úřadě</a:t>
            </a:r>
          </a:p>
          <a:p>
            <a:pPr lvl="0"/>
            <a:r>
              <a:rPr lang="cs-CZ" dirty="0"/>
              <a:t>Konkurzy (zřejmě výběrová řízení), nejen firmy zastupitelstva</a:t>
            </a:r>
          </a:p>
          <a:p>
            <a:pPr lvl="0"/>
            <a:r>
              <a:rPr lang="cs-CZ" dirty="0"/>
              <a:t>Pěší zóna na ulici Horní</a:t>
            </a:r>
          </a:p>
          <a:p>
            <a:pPr lvl="0"/>
            <a:r>
              <a:rPr lang="cs-CZ" dirty="0"/>
              <a:t>Častější údržba zeleně podél komunikací</a:t>
            </a:r>
          </a:p>
          <a:p>
            <a:pPr lvl="0"/>
            <a:r>
              <a:rPr lang="cs-CZ" dirty="0"/>
              <a:t>Vybudování přírodního kluziště</a:t>
            </a:r>
          </a:p>
          <a:p>
            <a:pPr lvl="0"/>
            <a:r>
              <a:rPr lang="cs-CZ" dirty="0"/>
              <a:t>Čistit kanály, hlavně na kopci</a:t>
            </a:r>
          </a:p>
          <a:p>
            <a:pPr lvl="0"/>
            <a:r>
              <a:rPr lang="cs-CZ" dirty="0"/>
              <a:t>Dokončení in-line dráhy</a:t>
            </a:r>
          </a:p>
          <a:p>
            <a:pPr lvl="0"/>
            <a:r>
              <a:rPr lang="cs-CZ" dirty="0"/>
              <a:t>Krásný park a hřiště na konci Rohova, směr Strahovice</a:t>
            </a:r>
          </a:p>
        </p:txBody>
      </p:sp>
    </p:spTree>
    <p:extLst>
      <p:ext uri="{BB962C8B-B14F-4D97-AF65-F5344CB8AC3E}">
        <p14:creationId xmlns:p14="http://schemas.microsoft.com/office/powerpoint/2010/main" val="411446554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Názory, náměty, připomínky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97280" y="1818025"/>
            <a:ext cx="10058400" cy="4023360"/>
          </a:xfrm>
        </p:spPr>
        <p:txBody>
          <a:bodyPr>
            <a:normAutofit/>
          </a:bodyPr>
          <a:lstStyle/>
          <a:p>
            <a:pPr lvl="0"/>
            <a:r>
              <a:rPr lang="cs-CZ" dirty="0"/>
              <a:t>Udržovat staré cyklostezky, pak až nové</a:t>
            </a:r>
          </a:p>
          <a:p>
            <a:pPr lvl="0"/>
            <a:r>
              <a:rPr lang="cs-CZ" dirty="0"/>
              <a:t>Špatný stav borovic u hřiště</a:t>
            </a:r>
          </a:p>
          <a:p>
            <a:pPr lvl="0"/>
            <a:r>
              <a:rPr lang="cs-CZ" dirty="0"/>
              <a:t>Údržba chodníků</a:t>
            </a:r>
          </a:p>
          <a:p>
            <a:pPr lvl="0"/>
            <a:r>
              <a:rPr lang="cs-CZ" dirty="0"/>
              <a:t>Parkoviště</a:t>
            </a:r>
          </a:p>
          <a:p>
            <a:pPr lvl="0"/>
            <a:r>
              <a:rPr lang="cs-CZ" dirty="0"/>
              <a:t>Lavičky na stromkové cestě</a:t>
            </a:r>
          </a:p>
          <a:p>
            <a:pPr lvl="0"/>
            <a:r>
              <a:rPr lang="cs-CZ" dirty="0"/>
              <a:t>Informovat občany o akcích</a:t>
            </a:r>
          </a:p>
          <a:p>
            <a:pPr lvl="0"/>
            <a:r>
              <a:rPr lang="cs-CZ" dirty="0"/>
              <a:t>Odstranit kameny ze zadního parkoviště pošty – více místa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0353488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Přednosti života v obci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97280" y="1818025"/>
            <a:ext cx="10058400" cy="4023360"/>
          </a:xfrm>
        </p:spPr>
        <p:txBody>
          <a:bodyPr>
            <a:normAutofit/>
          </a:bodyPr>
          <a:lstStyle/>
          <a:p>
            <a:pPr lvl="0"/>
            <a:r>
              <a:rPr lang="cs-CZ" dirty="0"/>
              <a:t>Klid, vlastní bydlení, příroda (12 x)</a:t>
            </a:r>
          </a:p>
          <a:p>
            <a:pPr lvl="0"/>
            <a:r>
              <a:rPr lang="cs-CZ" dirty="0"/>
              <a:t>Soudržnost</a:t>
            </a:r>
          </a:p>
          <a:p>
            <a:pPr lvl="0"/>
            <a:r>
              <a:rPr lang="cs-CZ" dirty="0"/>
              <a:t>Spokojenost s vedením obce</a:t>
            </a:r>
          </a:p>
          <a:p>
            <a:pPr lvl="0"/>
            <a:r>
              <a:rPr lang="cs-CZ" dirty="0"/>
              <a:t>Hodně zeleně</a:t>
            </a:r>
          </a:p>
          <a:p>
            <a:pPr lvl="0"/>
            <a:r>
              <a:rPr lang="cs-CZ" dirty="0"/>
              <a:t>Současný starosta</a:t>
            </a:r>
          </a:p>
          <a:p>
            <a:pPr lvl="0"/>
            <a:r>
              <a:rPr lang="cs-CZ" dirty="0"/>
              <a:t>Příroda, prostor</a:t>
            </a:r>
          </a:p>
        </p:txBody>
      </p:sp>
    </p:spTree>
    <p:extLst>
      <p:ext uri="{BB962C8B-B14F-4D97-AF65-F5344CB8AC3E}">
        <p14:creationId xmlns:p14="http://schemas.microsoft.com/office/powerpoint/2010/main" val="95837329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Přednosti života v obci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97280" y="1818025"/>
            <a:ext cx="10058400" cy="4023360"/>
          </a:xfrm>
        </p:spPr>
        <p:txBody>
          <a:bodyPr>
            <a:normAutofit fontScale="85000" lnSpcReduction="20000"/>
          </a:bodyPr>
          <a:lstStyle/>
          <a:p>
            <a:r>
              <a:rPr lang="cs-CZ" b="1" i="1" dirty="0"/>
              <a:t>Nedostatky v obci</a:t>
            </a:r>
            <a:endParaRPr lang="cs-CZ" dirty="0"/>
          </a:p>
          <a:p>
            <a:pPr lvl="0"/>
            <a:r>
              <a:rPr lang="cs-CZ" dirty="0"/>
              <a:t>Neekologické vytápění v obytných domech</a:t>
            </a:r>
          </a:p>
          <a:p>
            <a:pPr lvl="0"/>
            <a:r>
              <a:rPr lang="cs-CZ" dirty="0"/>
              <a:t>Starosta je 1!</a:t>
            </a:r>
          </a:p>
          <a:p>
            <a:pPr lvl="0"/>
            <a:r>
              <a:rPr lang="cs-CZ" dirty="0"/>
              <a:t>Obec neumí plnit některé požadavky domácností, nebo jde o neochotu druhé strany - pošta, ordinace, škola</a:t>
            </a:r>
          </a:p>
          <a:p>
            <a:pPr lvl="0"/>
            <a:r>
              <a:rPr lang="cs-CZ" dirty="0"/>
              <a:t>Další obchod chybí</a:t>
            </a:r>
          </a:p>
          <a:p>
            <a:pPr lvl="0"/>
            <a:r>
              <a:rPr lang="cs-CZ" dirty="0"/>
              <a:t>Stavební místa, nedostatečná možnost sportovního a kulturního vyžití</a:t>
            </a:r>
          </a:p>
          <a:p>
            <a:pPr lvl="0"/>
            <a:r>
              <a:rPr lang="cs-CZ" dirty="0"/>
              <a:t>Stavební pozemky</a:t>
            </a:r>
          </a:p>
          <a:p>
            <a:pPr lvl="0"/>
            <a:r>
              <a:rPr lang="cs-CZ" dirty="0"/>
              <a:t>Zakouřené ovzduší v zimě</a:t>
            </a:r>
          </a:p>
          <a:p>
            <a:pPr lvl="0"/>
            <a:r>
              <a:rPr lang="cs-CZ" dirty="0"/>
              <a:t>Stavební místa, nedostatečná možnost sportovního a kulturního vyžití</a:t>
            </a:r>
          </a:p>
          <a:p>
            <a:pPr lvl="0"/>
            <a:r>
              <a:rPr lang="cs-CZ" dirty="0"/>
              <a:t>špatná přehlednost u hospody</a:t>
            </a:r>
          </a:p>
          <a:p>
            <a:pPr lvl="0"/>
            <a:r>
              <a:rPr lang="cs-CZ" dirty="0"/>
              <a:t>Komunikace se starostou</a:t>
            </a:r>
          </a:p>
        </p:txBody>
      </p:sp>
    </p:spTree>
    <p:extLst>
      <p:ext uri="{BB962C8B-B14F-4D97-AF65-F5344CB8AC3E}">
        <p14:creationId xmlns:p14="http://schemas.microsoft.com/office/powerpoint/2010/main" val="4801749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Doprava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U účelových komunikací vyjádřilo spokojenost 90 domácností, což činí 63 % z celkového počtu odpovědí. Mezi návrhy, co upravit, se objevila ulice Horní, Hlavní, šířka chodníků. </a:t>
            </a:r>
          </a:p>
          <a:p>
            <a:r>
              <a:rPr lang="cs-CZ" dirty="0"/>
              <a:t>Se stavem polních cest je spokojeno 85 domácností. </a:t>
            </a:r>
          </a:p>
          <a:p>
            <a:r>
              <a:rPr lang="cs-CZ" dirty="0"/>
              <a:t>Největší nespokojenost v rámci daného tématu byla s parkováním. Pouze 29 domácností je s parkováním v obci spokojeno. Mezi nejčastější místa, uváděná jako problematická, je restaurace U Komárků, druhým místem je potom obchod. Další místa se objevovala pouze sporadicky, jednalo se o mateřskou školu, kapli. </a:t>
            </a:r>
          </a:p>
          <a:p>
            <a:r>
              <a:rPr lang="cs-CZ" i="1" dirty="0"/>
              <a:t>Je tedy zřejmé, že otázce parkování bude nutno se věnovat v rámci návrhové části. </a:t>
            </a:r>
            <a:endParaRPr lang="cs-CZ" dirty="0"/>
          </a:p>
          <a:p>
            <a:r>
              <a:rPr lang="cs-CZ" dirty="0"/>
              <a:t> </a:t>
            </a:r>
            <a:r>
              <a:rPr lang="cs-CZ" i="1" dirty="0"/>
              <a:t>Naučná stezka Rohov-Sudice-</a:t>
            </a:r>
            <a:r>
              <a:rPr lang="cs-CZ" i="1" dirty="0" err="1"/>
              <a:t>Krzanowice</a:t>
            </a:r>
            <a:endParaRPr lang="cs-CZ" dirty="0"/>
          </a:p>
          <a:p>
            <a:r>
              <a:rPr lang="cs-CZ" dirty="0"/>
              <a:t>Naučnou stezku považuje za důležitou a potřebnou 59 domácností, což činí 41,3 %</a:t>
            </a:r>
          </a:p>
          <a:p>
            <a:r>
              <a:rPr lang="cs-CZ" dirty="0"/>
              <a:t>Na otázku, zda je v obci zajištěna bezpečnost chodců, odpovědělo kladně 91 domácností.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2214947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Přednosti života v obci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97280" y="1818025"/>
            <a:ext cx="10058400" cy="4023360"/>
          </a:xfrm>
        </p:spPr>
        <p:txBody>
          <a:bodyPr>
            <a:normAutofit/>
          </a:bodyPr>
          <a:lstStyle/>
          <a:p>
            <a:pPr lvl="0"/>
            <a:r>
              <a:rPr lang="cs-CZ" dirty="0"/>
              <a:t>Písničky v rozhlasu jsou pouze pro seniory, nic pro mladé</a:t>
            </a:r>
          </a:p>
          <a:p>
            <a:pPr lvl="0"/>
            <a:r>
              <a:rPr lang="cs-CZ" dirty="0"/>
              <a:t>Sousedské vztahy</a:t>
            </a:r>
          </a:p>
          <a:p>
            <a:pPr lvl="0"/>
            <a:r>
              <a:rPr lang="cs-CZ" dirty="0"/>
              <a:t>Parkovací místa, dopravní označení</a:t>
            </a:r>
          </a:p>
          <a:p>
            <a:pPr lvl="0"/>
            <a:r>
              <a:rPr lang="cs-CZ" dirty="0"/>
              <a:t>Parkování (7x)</a:t>
            </a:r>
          </a:p>
          <a:p>
            <a:pPr lvl="0"/>
            <a:r>
              <a:rPr lang="cs-CZ" dirty="0"/>
              <a:t>Byty pro mladé rodiny nejsou, stavební plochy</a:t>
            </a:r>
          </a:p>
          <a:p>
            <a:pPr lvl="0"/>
            <a:r>
              <a:rPr lang="cs-CZ" dirty="0"/>
              <a:t>údržba laviček, parkování</a:t>
            </a:r>
          </a:p>
          <a:p>
            <a:pPr lvl="0"/>
            <a:r>
              <a:rPr lang="cs-CZ" dirty="0"/>
              <a:t>Psí exkrementy</a:t>
            </a:r>
          </a:p>
          <a:p>
            <a:pPr lvl="0"/>
            <a:r>
              <a:rPr lang="cs-CZ" dirty="0"/>
              <a:t>Volně pobíhající psi, výkaly, ohrožují</a:t>
            </a:r>
          </a:p>
          <a:p>
            <a:r>
              <a:rPr lang="cs-CZ" b="1" dirty="0"/>
              <a:t> 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4659187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Závěr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97280" y="1818025"/>
            <a:ext cx="10058400" cy="4023360"/>
          </a:xfrm>
        </p:spPr>
        <p:txBody>
          <a:bodyPr>
            <a:normAutofit/>
          </a:bodyPr>
          <a:lstStyle/>
          <a:p>
            <a:pPr lvl="0"/>
            <a:r>
              <a:rPr lang="cs-CZ" dirty="0"/>
              <a:t>Osvěta v oblasti dodržování čistoty v obci ze strany majitelů psů</a:t>
            </a:r>
          </a:p>
          <a:p>
            <a:pPr lvl="0"/>
            <a:r>
              <a:rPr lang="cs-CZ" dirty="0"/>
              <a:t>Parkování v obci</a:t>
            </a:r>
          </a:p>
          <a:p>
            <a:pPr lvl="0"/>
            <a:r>
              <a:rPr lang="cs-CZ" dirty="0"/>
              <a:t>Obchod – provozní doba</a:t>
            </a:r>
          </a:p>
          <a:p>
            <a:pPr lvl="0"/>
            <a:r>
              <a:rPr lang="cs-CZ" dirty="0"/>
              <a:t>Ostatní služby – manikúra, pedikúra, masáže</a:t>
            </a:r>
          </a:p>
          <a:p>
            <a:pPr lvl="0"/>
            <a:r>
              <a:rPr lang="cs-CZ" dirty="0"/>
              <a:t>Nedostatek pozemků pro výstavbu rodinných domů</a:t>
            </a:r>
          </a:p>
          <a:p>
            <a:pPr lvl="0"/>
            <a:r>
              <a:rPr lang="cs-CZ" dirty="0"/>
              <a:t>Oprava a rekonstrukce veřejných budov</a:t>
            </a:r>
          </a:p>
          <a:p>
            <a:pPr lvl="0"/>
            <a:r>
              <a:rPr lang="cs-CZ" dirty="0"/>
              <a:t>Zlepšení propagace v obci</a:t>
            </a:r>
          </a:p>
          <a:p>
            <a:r>
              <a:rPr lang="cs-CZ" b="1" dirty="0"/>
              <a:t> 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3092097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Návrhová část k rozpracování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97280" y="1818025"/>
            <a:ext cx="10058400" cy="4023360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cs-CZ" dirty="0"/>
              <a:t>1. Řešení parkování v obci</a:t>
            </a:r>
          </a:p>
          <a:p>
            <a:pPr lvl="0"/>
            <a:r>
              <a:rPr lang="cs-CZ" dirty="0"/>
              <a:t>2. Oprava a rekonstrukce veřejných budov</a:t>
            </a:r>
          </a:p>
          <a:p>
            <a:pPr lvl="1"/>
            <a:r>
              <a:rPr lang="cs-CZ" dirty="0"/>
              <a:t>Zřízení nových služeb pro domácnosti</a:t>
            </a:r>
          </a:p>
          <a:p>
            <a:pPr lvl="0"/>
            <a:r>
              <a:rPr lang="cs-CZ" dirty="0"/>
              <a:t>3. Iniciace prodeje pozemků pro rodinnou výstavbu</a:t>
            </a:r>
          </a:p>
          <a:p>
            <a:pPr lvl="0"/>
            <a:r>
              <a:rPr lang="cs-CZ" dirty="0"/>
              <a:t>4. Osvěta domácností v oblasti čistoty obce (psí exkrementy)</a:t>
            </a:r>
          </a:p>
          <a:p>
            <a:pPr lvl="0"/>
            <a:r>
              <a:rPr lang="cs-CZ" dirty="0"/>
              <a:t>5. Zlepšení propagace obce </a:t>
            </a:r>
          </a:p>
          <a:p>
            <a:pPr lvl="1"/>
            <a:r>
              <a:rPr lang="cs-CZ" dirty="0"/>
              <a:t>Internetové stránky</a:t>
            </a:r>
          </a:p>
          <a:p>
            <a:pPr lvl="1"/>
            <a:r>
              <a:rPr lang="cs-CZ" dirty="0"/>
              <a:t>Účast na soutěžích</a:t>
            </a:r>
          </a:p>
          <a:p>
            <a:r>
              <a:rPr lang="cs-CZ" b="1" dirty="0"/>
              <a:t> 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573660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Životní prostředí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i="1" dirty="0"/>
              <a:t>Veřejná zeleň a veřejná prostranství</a:t>
            </a:r>
            <a:endParaRPr lang="cs-CZ" dirty="0"/>
          </a:p>
          <a:p>
            <a:r>
              <a:rPr lang="cs-CZ" dirty="0"/>
              <a:t>Se stavem veřejné zeleně a veřejných prostranství je spokojeno 85 domácností, což činí 59,4 %, což je o málo více, nežli polovina domácností. </a:t>
            </a:r>
            <a:r>
              <a:rPr lang="cs-CZ" i="1" dirty="0"/>
              <a:t>Je tedy zřejmé, že v této oblasti bude nutné zlepšení. </a:t>
            </a:r>
            <a:endParaRPr lang="cs-CZ" dirty="0"/>
          </a:p>
          <a:p>
            <a:r>
              <a:rPr lang="cs-CZ" dirty="0"/>
              <a:t> </a:t>
            </a:r>
          </a:p>
          <a:p>
            <a:r>
              <a:rPr lang="cs-CZ" i="1" dirty="0"/>
              <a:t>Údržba zeleně v obci</a:t>
            </a:r>
            <a:endParaRPr lang="cs-CZ" dirty="0"/>
          </a:p>
          <a:p>
            <a:r>
              <a:rPr lang="cs-CZ" dirty="0"/>
              <a:t>S údržbou zeleně v obci je spokojeno 79 domácností. Mezi návrhy na zlepšení se objevuje nejčastěji častější sekání trávy. </a:t>
            </a:r>
          </a:p>
        </p:txBody>
      </p:sp>
    </p:spTree>
    <p:extLst>
      <p:ext uri="{BB962C8B-B14F-4D97-AF65-F5344CB8AC3E}">
        <p14:creationId xmlns:p14="http://schemas.microsoft.com/office/powerpoint/2010/main" val="7543377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Životní prostředí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Čistota obce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Na otázku, co by se mělo změnit v oblasti čistoty obce, bylo nejčastější odpovědí úklid chodníků a prostranství od psích výkalů.</a:t>
            </a:r>
          </a:p>
          <a:p>
            <a:r>
              <a:rPr lang="cs-CZ" dirty="0"/>
              <a:t> </a:t>
            </a:r>
            <a:r>
              <a:rPr lang="cs-CZ" i="1" dirty="0"/>
              <a:t>V této oblasti bude zřejmě nezbytná aktivní osvěta majitelů psů, aby úklid prováděli zodpovědně sami.</a:t>
            </a:r>
            <a:r>
              <a:rPr lang="cs-CZ" dirty="0"/>
              <a:t> </a:t>
            </a:r>
          </a:p>
          <a:p>
            <a:r>
              <a:rPr lang="cs-CZ" dirty="0"/>
              <a:t>Celkem 33 domácností je spokojeno s čistotou obce, což činí 23 % domácností. </a:t>
            </a:r>
          </a:p>
        </p:txBody>
      </p:sp>
    </p:spTree>
    <p:extLst>
      <p:ext uri="{BB962C8B-B14F-4D97-AF65-F5344CB8AC3E}">
        <p14:creationId xmlns:p14="http://schemas.microsoft.com/office/powerpoint/2010/main" val="22766426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Služby pro domácnosti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i="1" dirty="0"/>
              <a:t>Sportoviště, dětská hřiště</a:t>
            </a:r>
            <a:endParaRPr lang="cs-CZ" dirty="0"/>
          </a:p>
          <a:p>
            <a:r>
              <a:rPr lang="cs-CZ" dirty="0"/>
              <a:t>Se stavem a počtem sportovišť a dětských hřišť je spokojeno 69 domácností. V jednom případě se objevil návrh na rozšíření pro mladé. 45 domácností na otázku neodpovědělo. </a:t>
            </a:r>
          </a:p>
          <a:p>
            <a:r>
              <a:rPr lang="cs-CZ" dirty="0"/>
              <a:t> </a:t>
            </a:r>
          </a:p>
          <a:p>
            <a:r>
              <a:rPr lang="cs-CZ" i="1" dirty="0"/>
              <a:t>Veřejné osvětlení</a:t>
            </a:r>
            <a:endParaRPr lang="cs-CZ" dirty="0"/>
          </a:p>
          <a:p>
            <a:r>
              <a:rPr lang="cs-CZ" dirty="0"/>
              <a:t>S veřejným osvětlením se spokojeno 72 domácností, což je takřka polovina ze všech odpovědí. </a:t>
            </a:r>
          </a:p>
          <a:p>
            <a:r>
              <a:rPr lang="cs-CZ" dirty="0"/>
              <a:t> </a:t>
            </a:r>
          </a:p>
          <a:p>
            <a:r>
              <a:rPr lang="cs-CZ" i="1" dirty="0"/>
              <a:t>Kanalizace</a:t>
            </a:r>
            <a:endParaRPr lang="cs-CZ" dirty="0"/>
          </a:p>
          <a:p>
            <a:r>
              <a:rPr lang="cs-CZ" dirty="0"/>
              <a:t>S kanalizací je spokojeno pouze 60 domácností, ve dvou případech se objevil názor, že je kanalizace zastaralá. </a:t>
            </a:r>
          </a:p>
        </p:txBody>
      </p:sp>
    </p:spTree>
    <p:extLst>
      <p:ext uri="{BB962C8B-B14F-4D97-AF65-F5344CB8AC3E}">
        <p14:creationId xmlns:p14="http://schemas.microsoft.com/office/powerpoint/2010/main" val="9171055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Služby pro domácnosti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i="1" dirty="0"/>
              <a:t>Vzhled veřejných budov</a:t>
            </a:r>
            <a:endParaRPr lang="cs-CZ" dirty="0"/>
          </a:p>
          <a:p>
            <a:r>
              <a:rPr lang="cs-CZ" dirty="0"/>
              <a:t>Se vzhledem veřejných budov je spokojeno pouze 25 domácností, což činí 17,5 %. Nejčastěji se objevoval názor na nevzhlednou budovu bývalého obecního úřadu. </a:t>
            </a:r>
          </a:p>
          <a:p>
            <a:r>
              <a:rPr lang="cs-CZ" i="1" dirty="0"/>
              <a:t>Je zřejmé, že s tímto stavem bude nezbytné dále pracovat v rámci strategického plánu a návrhu aktivit.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864790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Společenský život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i="1" dirty="0"/>
              <a:t>Kultura</a:t>
            </a:r>
            <a:endParaRPr lang="cs-CZ" dirty="0"/>
          </a:p>
          <a:p>
            <a:r>
              <a:rPr lang="cs-CZ" dirty="0"/>
              <a:t>Dostatek akcí pro všechny věkové kategorie </a:t>
            </a:r>
          </a:p>
          <a:p>
            <a:r>
              <a:rPr lang="cs-CZ" dirty="0"/>
              <a:t>Na tuto otázku odpovědělo souhlasně 71 domácností, což činí 49,7 %. Mezi návrhy se objevily rozporuplné informace, jeden respondent navrhoval více akcí pro seniory, jiný zase uvedl, že je příliš mnoho akcí pro tuto cílovou skupinu, které jsou hrazeny obcí. </a:t>
            </a:r>
          </a:p>
          <a:p>
            <a:r>
              <a:rPr lang="cs-CZ" i="1" dirty="0"/>
              <a:t>Dostatečné zázemí pro kulturu a sport</a:t>
            </a:r>
            <a:endParaRPr lang="cs-CZ" dirty="0"/>
          </a:p>
          <a:p>
            <a:r>
              <a:rPr lang="cs-CZ" dirty="0"/>
              <a:t>Celkem 64 domácností vyjádřilo spokojenost se zázemím pro kulturu a sport. V jednom návrhu se objevily tenisové kurty. </a:t>
            </a:r>
          </a:p>
          <a:p>
            <a:r>
              <a:rPr lang="cs-CZ" i="1" dirty="0"/>
              <a:t>Místní knihovna, veřejně přístupný internet</a:t>
            </a:r>
            <a:endParaRPr lang="cs-CZ" dirty="0"/>
          </a:p>
          <a:p>
            <a:r>
              <a:rPr lang="cs-CZ" dirty="0"/>
              <a:t>S fungováním místní knihovny včetně internetu je spokojeno celkem 76 domácností, na druhou stranu je třeba říci, že 40 domácností na tuto otázku neodpovědělo. </a:t>
            </a:r>
          </a:p>
          <a:p>
            <a:r>
              <a:rPr lang="cs-CZ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4554796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Společenský život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/>
              <a:t> </a:t>
            </a:r>
            <a:r>
              <a:rPr lang="cs-CZ" i="1" dirty="0"/>
              <a:t>Dodržování tradic, vznik nových</a:t>
            </a:r>
            <a:endParaRPr lang="cs-CZ" dirty="0"/>
          </a:p>
          <a:p>
            <a:r>
              <a:rPr lang="cs-CZ" dirty="0"/>
              <a:t>Celkem 69 domácností je spokojeno s dodržováním tradic v obci, případně by uvítali nové. 15 domácností nepovažuje dodržování tradic či vznik nových za důležité a odpověděli ne. Návrhem byly dožínky. </a:t>
            </a:r>
          </a:p>
          <a:p>
            <a:r>
              <a:rPr lang="cs-CZ" dirty="0"/>
              <a:t> </a:t>
            </a:r>
            <a:r>
              <a:rPr lang="cs-CZ" i="1" dirty="0"/>
              <a:t>Činnost a spolupráce spolků a obce</a:t>
            </a:r>
            <a:endParaRPr lang="cs-CZ" dirty="0"/>
          </a:p>
          <a:p>
            <a:r>
              <a:rPr lang="cs-CZ" dirty="0"/>
              <a:t>S činností spolků a spolupráce spolků a obce je spokojeno 65 domácností, nikdo nenavrhl žádné zlepšení. </a:t>
            </a:r>
          </a:p>
          <a:p>
            <a:r>
              <a:rPr lang="cs-CZ" dirty="0"/>
              <a:t> </a:t>
            </a:r>
            <a:r>
              <a:rPr lang="cs-CZ" i="1" dirty="0"/>
              <a:t>Rozvoj vzdělávání obyvatel </a:t>
            </a:r>
            <a:endParaRPr lang="cs-CZ" dirty="0"/>
          </a:p>
          <a:p>
            <a:r>
              <a:rPr lang="cs-CZ" dirty="0"/>
              <a:t>Se vzdělávacími aktivitami v obci je spokojeno 58 domácností, což činí 40,6 % domácností z celkového počtu odpovědí, 15 domácností neodpovědělo. </a:t>
            </a:r>
          </a:p>
          <a:p>
            <a:r>
              <a:rPr lang="cs-CZ" i="1" dirty="0"/>
              <a:t>Je tedy zřejmé, že v této oblasti bude nezbytné rozšířit aktivity pro </a:t>
            </a:r>
            <a:r>
              <a:rPr lang="cs-CZ" i="1" dirty="0" err="1"/>
              <a:t>domácnosty</a:t>
            </a:r>
            <a:r>
              <a:rPr lang="cs-CZ" i="1" dirty="0"/>
              <a:t>. </a:t>
            </a:r>
            <a:endParaRPr lang="cs-CZ" dirty="0"/>
          </a:p>
          <a:p>
            <a:r>
              <a:rPr lang="cs-CZ" dirty="0"/>
              <a:t> </a:t>
            </a:r>
            <a:r>
              <a:rPr lang="cs-CZ" i="1" dirty="0"/>
              <a:t>Zapojování obce do soutěží</a:t>
            </a:r>
            <a:endParaRPr lang="cs-CZ" dirty="0"/>
          </a:p>
          <a:p>
            <a:r>
              <a:rPr lang="cs-CZ" dirty="0"/>
              <a:t>Souhlas se zapojováním obce do různých soutěží vyjádřilo 72 domácností. </a:t>
            </a:r>
          </a:p>
        </p:txBody>
      </p:sp>
    </p:spTree>
    <p:extLst>
      <p:ext uri="{BB962C8B-B14F-4D97-AF65-F5344CB8AC3E}">
        <p14:creationId xmlns:p14="http://schemas.microsoft.com/office/powerpoint/2010/main" val="1749864191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ktiva">
  <a:themeElements>
    <a:clrScheme name="Modrá, teplá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123</TotalTime>
  <Words>429</Words>
  <Application>Microsoft Office PowerPoint</Application>
  <PresentationFormat>Širokoúhlá obrazovka</PresentationFormat>
  <Paragraphs>254</Paragraphs>
  <Slides>32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32</vt:i4>
      </vt:variant>
    </vt:vector>
  </HeadingPairs>
  <TitlesOfParts>
    <vt:vector size="35" baseType="lpstr">
      <vt:lpstr>Calibri</vt:lpstr>
      <vt:lpstr>Calibri Light</vt:lpstr>
      <vt:lpstr>Retrospektiva</vt:lpstr>
      <vt:lpstr>Představení výstupů dotazníků</vt:lpstr>
      <vt:lpstr>Doprava </vt:lpstr>
      <vt:lpstr>Doprava </vt:lpstr>
      <vt:lpstr>Životní prostředí</vt:lpstr>
      <vt:lpstr>Životní prostředí</vt:lpstr>
      <vt:lpstr>Služby pro domácnosti</vt:lpstr>
      <vt:lpstr>Služby pro domácnosti</vt:lpstr>
      <vt:lpstr>Společenský život</vt:lpstr>
      <vt:lpstr>Společenský život</vt:lpstr>
      <vt:lpstr>Školství a vzdělávání</vt:lpstr>
      <vt:lpstr>Školství a vzdělávání</vt:lpstr>
      <vt:lpstr>Školství a vzdělávání</vt:lpstr>
      <vt:lpstr>Sakrální stavby</vt:lpstr>
      <vt:lpstr>Sakrální stavby</vt:lpstr>
      <vt:lpstr>Bydlení, nebytové prostory</vt:lpstr>
      <vt:lpstr>Bydlení, nebytové prostory</vt:lpstr>
      <vt:lpstr>Bydlení, nebytové prostory</vt:lpstr>
      <vt:lpstr>Komunikace s úřadem</vt:lpstr>
      <vt:lpstr>Komunikace s úřadem</vt:lpstr>
      <vt:lpstr>Informační technologie</vt:lpstr>
      <vt:lpstr>Odpadové hospodářství </vt:lpstr>
      <vt:lpstr>Odpadové hospodářství </vt:lpstr>
      <vt:lpstr>Zdravotní a sociální péče</vt:lpstr>
      <vt:lpstr>Služby v obci, fungování obce</vt:lpstr>
      <vt:lpstr>Propagace obce, investiční výstaba</vt:lpstr>
      <vt:lpstr>Názory, náměty, připomínky </vt:lpstr>
      <vt:lpstr>Názory, náměty, připomínky </vt:lpstr>
      <vt:lpstr>Přednosti života v obci</vt:lpstr>
      <vt:lpstr>Přednosti života v obci</vt:lpstr>
      <vt:lpstr>Přednosti života v obci</vt:lpstr>
      <vt:lpstr>Závěr </vt:lpstr>
      <vt:lpstr>Návrhová část k rozpracování </vt:lpstr>
    </vt:vector>
  </TitlesOfParts>
  <Company>IKOR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Představení výstupů dotazníků</dc:title>
  <dc:creator>Dana Diváková</dc:creator>
  <cp:lastModifiedBy>Daniel</cp:lastModifiedBy>
  <cp:revision>6</cp:revision>
  <dcterms:created xsi:type="dcterms:W3CDTF">2016-11-06T09:43:29Z</dcterms:created>
  <dcterms:modified xsi:type="dcterms:W3CDTF">2016-11-07T18:21:56Z</dcterms:modified>
</cp:coreProperties>
</file>